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7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08-411C-A2C2-5FEE4C9CC18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08-411C-A2C2-5FEE4C9CC183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08-411C-A2C2-5FEE4C9CC1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C08-411C-A2C2-5FEE4C9CC18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08-411C-A2C2-5FEE4C9CC18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C08-411C-A2C2-5FEE4C9CC183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08-411C-A2C2-5FEE4C9CC183}"/>
              </c:ext>
            </c:extLst>
          </c:dPt>
          <c:cat>
            <c:strRef>
              <c:f>Sheet1!$A$2:$A$9</c:f>
              <c:strCache>
                <c:ptCount val="8"/>
                <c:pt idx="0">
                  <c:v>Lip</c:v>
                </c:pt>
                <c:pt idx="1">
                  <c:v>Eyelid inc canthus</c:v>
                </c:pt>
                <c:pt idx="2">
                  <c:v>ext auricular canal</c:v>
                </c:pt>
                <c:pt idx="3">
                  <c:v>other parts of face</c:v>
                </c:pt>
                <c:pt idx="4">
                  <c:v>scalp and neck</c:v>
                </c:pt>
                <c:pt idx="5">
                  <c:v>upper limb</c:v>
                </c:pt>
                <c:pt idx="6">
                  <c:v>lower limb</c:v>
                </c:pt>
                <c:pt idx="7">
                  <c:v>trunk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57</c:v>
                </c:pt>
                <c:pt idx="3">
                  <c:v>142</c:v>
                </c:pt>
                <c:pt idx="4">
                  <c:v>78</c:v>
                </c:pt>
                <c:pt idx="5">
                  <c:v>91</c:v>
                </c:pt>
                <c:pt idx="6">
                  <c:v>92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8-411C-A2C2-5FEE4C9CC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81768"/>
        <c:axId val="382588328"/>
      </c:barChart>
      <c:catAx>
        <c:axId val="3825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88328"/>
        <c:auto val="1"/>
        <c:lblAlgn val="ctr"/>
        <c:lblOffset val="100"/>
        <c:noMultiLvlLbl val="0"/>
      </c:catAx>
      <c:valAx>
        <c:axId val="382588328"/>
        <c:scaling>
          <c:orientation val="minMax"/>
          <c:max val="1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81768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E1-48D6-BC83-0A357AAAD0D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1E1-48D6-BC83-0A357AAAD0DE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E1-48D6-BC83-0A357AAAD0D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1E1-48D6-BC83-0A357AAAD0DE}"/>
              </c:ext>
            </c:extLst>
          </c:dPt>
          <c:cat>
            <c:strRef>
              <c:f>Sheet1!$A$2:$A$7</c:f>
              <c:strCache>
                <c:ptCount val="6"/>
                <c:pt idx="0">
                  <c:v>Basisquamous </c:v>
                </c:pt>
                <c:pt idx="1">
                  <c:v>WDSCC</c:v>
                </c:pt>
                <c:pt idx="2">
                  <c:v>MDSCC</c:v>
                </c:pt>
                <c:pt idx="3">
                  <c:v>PDSCC</c:v>
                </c:pt>
                <c:pt idx="4">
                  <c:v>Unknown</c:v>
                </c:pt>
                <c:pt idx="5">
                  <c:v>Early invasive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205</c:v>
                </c:pt>
                <c:pt idx="2">
                  <c:v>207</c:v>
                </c:pt>
                <c:pt idx="3">
                  <c:v>71</c:v>
                </c:pt>
                <c:pt idx="4">
                  <c:v>14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1-48D6-BC83-0A357AAAD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201928"/>
        <c:axId val="387268792"/>
      </c:barChart>
      <c:catAx>
        <c:axId val="22120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268792"/>
        <c:crosses val="autoZero"/>
        <c:auto val="1"/>
        <c:lblAlgn val="ctr"/>
        <c:lblOffset val="100"/>
        <c:noMultiLvlLbl val="0"/>
      </c:catAx>
      <c:valAx>
        <c:axId val="387268792"/>
        <c:scaling>
          <c:orientation val="minMax"/>
          <c:max val="2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20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5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87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7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2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1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1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4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7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D5B9-19A4-44FE-A699-73A64C2A0DE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F0408-B3B2-4D08-A9BD-2B0319E2E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4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SCC MDT Service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Dr Alistair Brown </a:t>
            </a:r>
          </a:p>
        </p:txBody>
      </p:sp>
    </p:spTree>
    <p:extLst>
      <p:ext uri="{BB962C8B-B14F-4D97-AF65-F5344CB8AC3E}">
        <p14:creationId xmlns:p14="http://schemas.microsoft.com/office/powerpoint/2010/main" val="135979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333B-EF08-4CBF-8CCA-0055AB5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Metastasis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FB102-B338-4364-8C57-5903EE4C1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2514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GB" dirty="0"/>
              <a:t>All high-risk at diagnosis, with </a:t>
            </a:r>
            <a:r>
              <a:rPr lang="en-GB" b="1" dirty="0"/>
              <a:t>average size of 28mm, 8mm </a:t>
            </a:r>
            <a:r>
              <a:rPr lang="en-GB" dirty="0"/>
              <a:t>thickness and 8/9 were moderately or poorly differentiated.  4 had been incompletely excised and 2 had narrow margin excisions. </a:t>
            </a:r>
          </a:p>
          <a:p>
            <a:pPr lvl="1"/>
            <a:r>
              <a:rPr lang="en-GB" dirty="0"/>
              <a:t>7/9 were discussed at MDT. </a:t>
            </a:r>
          </a:p>
          <a:p>
            <a:pPr lvl="2"/>
            <a:r>
              <a:rPr lang="en-GB" dirty="0"/>
              <a:t>2 not discussed (97yo, PD, 35mm &amp; 78yo, PD, 20mm – both well excised, no further treatment)</a:t>
            </a:r>
          </a:p>
          <a:p>
            <a:pPr lvl="1"/>
            <a:r>
              <a:rPr lang="en-GB" dirty="0"/>
              <a:t>4 had WLE+/- adjuvant radiotherapy, 1 had palliative radiotherapy. and 4 had no further treatment.  </a:t>
            </a:r>
          </a:p>
          <a:p>
            <a:pPr lvl="2"/>
            <a:r>
              <a:rPr lang="en-GB" b="1" dirty="0"/>
              <a:t>2 cases that metastasised had narrow margins but no further treatment (92yo, MD chest, 5mm thick, 22mm, deep 0.7 &amp; 85yo, PD temple, 30mm, 6mm thick, deep 0.4 – MDT recommended WLE or RT)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19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C717-CDE8-4B35-9589-B5158EC4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8D10-8A6B-4921-BA61-C5283FD65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 2013 not all high risk SCCs were discussed at MDT, including 2 that subsequently metastasised (although this would probably not have influenced outcome)</a:t>
            </a:r>
          </a:p>
          <a:p>
            <a:r>
              <a:rPr lang="en-GB" dirty="0"/>
              <a:t>Size of tumour and margins were not uniformly reported either clinically or histologically although when size was reported clinically it correlated well with histology.</a:t>
            </a:r>
          </a:p>
          <a:p>
            <a:r>
              <a:rPr lang="en-GB" dirty="0"/>
              <a:t>Size, thickness, and narrowness of excision were all features of SCCs that metastasised, in addition to differentiation.</a:t>
            </a:r>
          </a:p>
          <a:p>
            <a:r>
              <a:rPr lang="en-GB" dirty="0"/>
              <a:t>Immunosuppression was difficult to capture retrospectively but is likely to be another important factor.</a:t>
            </a:r>
          </a:p>
          <a:p>
            <a:r>
              <a:rPr lang="en-GB" dirty="0"/>
              <a:t>Our evaluation supports WLE of any tumour narrowly or incompletely excised with any additional </a:t>
            </a:r>
            <a:r>
              <a:rPr lang="en-GB"/>
              <a:t>risk factor.</a:t>
            </a:r>
            <a:endParaRPr lang="en-GB" dirty="0"/>
          </a:p>
          <a:p>
            <a:r>
              <a:rPr lang="en-GB" dirty="0"/>
              <a:t>There was not enough data to inform use of radiotherapy.</a:t>
            </a:r>
          </a:p>
        </p:txBody>
      </p:sp>
    </p:spTree>
    <p:extLst>
      <p:ext uri="{BB962C8B-B14F-4D97-AF65-F5344CB8AC3E}">
        <p14:creationId xmlns:p14="http://schemas.microsoft.com/office/powerpoint/2010/main" val="309745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assess whether all squamous cell carcinomas with one or more high risk features were discussed at MDT.</a:t>
            </a:r>
          </a:p>
          <a:p>
            <a:r>
              <a:rPr lang="en-GB" dirty="0"/>
              <a:t>To evaluate consistency of MDT decisions.</a:t>
            </a:r>
          </a:p>
          <a:p>
            <a:r>
              <a:rPr lang="en-GB" dirty="0"/>
              <a:t>To evaluate five year outcomes for patients discussed at MDT.</a:t>
            </a:r>
          </a:p>
        </p:txBody>
      </p:sp>
    </p:spTree>
    <p:extLst>
      <p:ext uri="{BB962C8B-B14F-4D97-AF65-F5344CB8AC3E}">
        <p14:creationId xmlns:p14="http://schemas.microsoft.com/office/powerpoint/2010/main" val="312742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cutaneous SCCs reviewed by pathology at the Royal Devon and Exeter NHS FT identified by cancer services for the year of 2013. </a:t>
            </a:r>
          </a:p>
          <a:p>
            <a:r>
              <a:rPr lang="en-GB" dirty="0"/>
              <a:t>Patient notes including MDT </a:t>
            </a:r>
            <a:r>
              <a:rPr lang="en-GB" dirty="0" err="1"/>
              <a:t>proforma</a:t>
            </a:r>
            <a:r>
              <a:rPr lang="en-GB" dirty="0"/>
              <a:t> reviewed on CDM and Medway</a:t>
            </a:r>
          </a:p>
          <a:p>
            <a:r>
              <a:rPr lang="en-GB" dirty="0"/>
              <a:t>5 years of </a:t>
            </a:r>
            <a:r>
              <a:rPr lang="en-GB" dirty="0" err="1"/>
              <a:t>followup</a:t>
            </a:r>
            <a:r>
              <a:rPr lang="en-GB" dirty="0"/>
              <a:t> assessed.  </a:t>
            </a:r>
          </a:p>
        </p:txBody>
      </p:sp>
    </p:spTree>
    <p:extLst>
      <p:ext uri="{BB962C8B-B14F-4D97-AF65-F5344CB8AC3E}">
        <p14:creationId xmlns:p14="http://schemas.microsoft.com/office/powerpoint/2010/main" val="129479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459</a:t>
            </a:r>
            <a:r>
              <a:rPr lang="en-GB" dirty="0"/>
              <a:t> patients, had </a:t>
            </a:r>
            <a:r>
              <a:rPr lang="en-GB" b="1" dirty="0"/>
              <a:t>514</a:t>
            </a:r>
            <a:r>
              <a:rPr lang="en-GB" dirty="0"/>
              <a:t> histologically confirmed SCCs in 2013 </a:t>
            </a:r>
          </a:p>
          <a:p>
            <a:r>
              <a:rPr lang="en-GB" b="1" dirty="0"/>
              <a:t>211 </a:t>
            </a:r>
            <a:r>
              <a:rPr lang="en-GB" dirty="0"/>
              <a:t>patients were discussed at MDT</a:t>
            </a:r>
          </a:p>
          <a:p>
            <a:r>
              <a:rPr lang="en-GB" dirty="0"/>
              <a:t>Mean age </a:t>
            </a:r>
            <a:r>
              <a:rPr lang="en-GB" b="1" dirty="0"/>
              <a:t>80</a:t>
            </a:r>
            <a:r>
              <a:rPr lang="en-GB" dirty="0"/>
              <a:t> years</a:t>
            </a:r>
          </a:p>
          <a:p>
            <a:r>
              <a:rPr lang="en-GB" dirty="0"/>
              <a:t>Clinical size was inconsistently recorded (32%) but correlated closely with histology size (15mm vs 16mm)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26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A9F6425-0F13-41B0-80B7-EEB0576239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169008"/>
              </p:ext>
            </p:extLst>
          </p:nvPr>
        </p:nvGraphicFramePr>
        <p:xfrm>
          <a:off x="1259632" y="3100512"/>
          <a:ext cx="63603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5E03675-642A-4245-9D82-661FAAA17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74484"/>
              </p:ext>
            </p:extLst>
          </p:nvPr>
        </p:nvGraphicFramePr>
        <p:xfrm>
          <a:off x="1259632" y="-99392"/>
          <a:ext cx="63603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257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EDE9-1FA2-4C1C-AB61-A0E97406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Immunosuppressed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055560-8198-463E-8076-660BBB755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60799"/>
              </p:ext>
            </p:extLst>
          </p:nvPr>
        </p:nvGraphicFramePr>
        <p:xfrm>
          <a:off x="611560" y="1397000"/>
          <a:ext cx="7848872" cy="469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09895122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1267613921"/>
                    </a:ext>
                  </a:extLst>
                </a:gridCol>
              </a:tblGrid>
              <a:tr h="630201">
                <a:tc>
                  <a:txBody>
                    <a:bodyPr/>
                    <a:lstStyle/>
                    <a:p>
                      <a:r>
                        <a:rPr lang="en-GB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39/459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780338"/>
                  </a:ext>
                </a:extLst>
              </a:tr>
              <a:tr h="630201">
                <a:tc>
                  <a:txBody>
                    <a:bodyPr/>
                    <a:lstStyle/>
                    <a:p>
                      <a:r>
                        <a:rPr lang="en-GB" sz="2800" dirty="0"/>
                        <a:t>NHL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05506"/>
                  </a:ext>
                </a:extLst>
              </a:tr>
              <a:tr h="1087745">
                <a:tc>
                  <a:txBody>
                    <a:bodyPr/>
                    <a:lstStyle/>
                    <a:p>
                      <a:r>
                        <a:rPr lang="en-GB" sz="2800" dirty="0"/>
                        <a:t>Other haematological malignancy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04458"/>
                  </a:ext>
                </a:extLst>
              </a:tr>
              <a:tr h="1087745">
                <a:tc>
                  <a:txBody>
                    <a:bodyPr/>
                    <a:lstStyle/>
                    <a:p>
                      <a:r>
                        <a:rPr lang="en-GB" sz="2800" dirty="0"/>
                        <a:t>Vasculitis on immunosuppression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105903"/>
                  </a:ext>
                </a:extLst>
              </a:tr>
              <a:tr h="630201">
                <a:tc>
                  <a:txBody>
                    <a:bodyPr/>
                    <a:lstStyle/>
                    <a:p>
                      <a:r>
                        <a:rPr lang="en-GB" sz="2800" dirty="0"/>
                        <a:t>Transplant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64034"/>
                  </a:ext>
                </a:extLst>
              </a:tr>
              <a:tr h="630201">
                <a:tc>
                  <a:txBody>
                    <a:bodyPr/>
                    <a:lstStyle/>
                    <a:p>
                      <a:r>
                        <a:rPr lang="en-GB" sz="2800" dirty="0"/>
                        <a:t>IBD on azathioprine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65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66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4FFA-3D6D-4719-B4BD-E99E4ED3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risk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2DBFC-2ACA-4B5F-ACC8-11E396C24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274/514 </a:t>
            </a:r>
            <a:r>
              <a:rPr lang="en-GB" dirty="0"/>
              <a:t>had 1 or more high risk feature (further 35 curetted lesions w/o other feature)</a:t>
            </a:r>
          </a:p>
          <a:p>
            <a:pPr lvl="1"/>
            <a:r>
              <a:rPr lang="en-GB" b="1" dirty="0"/>
              <a:t>17</a:t>
            </a:r>
            <a:r>
              <a:rPr lang="en-GB" dirty="0"/>
              <a:t> perineural/vascular invasion</a:t>
            </a:r>
          </a:p>
          <a:p>
            <a:pPr lvl="1"/>
            <a:r>
              <a:rPr lang="en-GB" dirty="0"/>
              <a:t>Involved margins </a:t>
            </a:r>
            <a:r>
              <a:rPr lang="en-GB" b="1" dirty="0"/>
              <a:t>40</a:t>
            </a:r>
            <a:r>
              <a:rPr lang="en-GB" dirty="0"/>
              <a:t> (8%) cases &amp; narrow (&lt;1mm) in </a:t>
            </a:r>
            <a:r>
              <a:rPr lang="en-GB" b="1" dirty="0"/>
              <a:t>71</a:t>
            </a:r>
            <a:r>
              <a:rPr lang="en-GB" dirty="0"/>
              <a:t> (14%) cases. (Margins not recorded (either missing from report or </a:t>
            </a:r>
            <a:r>
              <a:rPr lang="en-GB" dirty="0" err="1"/>
              <a:t>curettings</a:t>
            </a:r>
            <a:r>
              <a:rPr lang="en-GB" dirty="0"/>
              <a:t>) in 46 cases)</a:t>
            </a:r>
          </a:p>
          <a:p>
            <a:pPr lvl="1"/>
            <a:r>
              <a:rPr lang="en-GB" b="1" dirty="0"/>
              <a:t>108</a:t>
            </a:r>
            <a:r>
              <a:rPr lang="en-GB" dirty="0"/>
              <a:t> Size &gt;20mm</a:t>
            </a:r>
          </a:p>
          <a:p>
            <a:pPr lvl="1"/>
            <a:r>
              <a:rPr lang="en-GB" b="1" dirty="0"/>
              <a:t>140</a:t>
            </a:r>
            <a:r>
              <a:rPr lang="en-GB" dirty="0"/>
              <a:t> Thickness &gt;4mm </a:t>
            </a:r>
          </a:p>
          <a:p>
            <a:pPr lvl="1"/>
            <a:r>
              <a:rPr lang="en-GB" b="1" dirty="0"/>
              <a:t>278</a:t>
            </a:r>
            <a:r>
              <a:rPr lang="en-GB" dirty="0"/>
              <a:t> Differentiation/grade</a:t>
            </a:r>
          </a:p>
          <a:p>
            <a:r>
              <a:rPr lang="en-GB" b="1" dirty="0"/>
              <a:t>141</a:t>
            </a:r>
            <a:r>
              <a:rPr lang="en-GB" dirty="0"/>
              <a:t> with high risk features not discussed at MDT (if curetted lesions </a:t>
            </a:r>
            <a:r>
              <a:rPr lang="en-GB" dirty="0" err="1"/>
              <a:t>inc</a:t>
            </a:r>
            <a:r>
              <a:rPr lang="en-GB" dirty="0"/>
              <a:t> n=11)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17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FF59-F36A-4507-A109-55219681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MDT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0651E-6223-454C-A51B-9E26D752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211 cases were discussed at MDT and  outcomes were as follows:  </a:t>
            </a:r>
          </a:p>
          <a:p>
            <a:pPr lvl="1"/>
            <a:r>
              <a:rPr lang="en-GB" dirty="0"/>
              <a:t>56 were deemed adequately treated </a:t>
            </a:r>
          </a:p>
          <a:p>
            <a:pPr lvl="1"/>
            <a:r>
              <a:rPr lang="en-GB" dirty="0"/>
              <a:t>63 recommended  for observation</a:t>
            </a:r>
          </a:p>
          <a:p>
            <a:pPr lvl="1"/>
            <a:r>
              <a:rPr lang="en-GB" dirty="0"/>
              <a:t>54 for WLE </a:t>
            </a:r>
          </a:p>
          <a:p>
            <a:pPr lvl="1"/>
            <a:r>
              <a:rPr lang="en-GB" dirty="0"/>
              <a:t>7 for radiotherapy</a:t>
            </a:r>
          </a:p>
          <a:p>
            <a:pPr lvl="1"/>
            <a:r>
              <a:rPr lang="en-GB" dirty="0"/>
              <a:t>29 were offered varying combinations of the above.  </a:t>
            </a:r>
          </a:p>
          <a:p>
            <a:r>
              <a:rPr lang="en-GB" dirty="0"/>
              <a:t>Following MDT:</a:t>
            </a:r>
          </a:p>
          <a:p>
            <a:pPr lvl="1"/>
            <a:r>
              <a:rPr lang="en-GB" dirty="0"/>
              <a:t>58 had WLE </a:t>
            </a:r>
          </a:p>
          <a:p>
            <a:pPr lvl="1"/>
            <a:r>
              <a:rPr lang="en-GB" dirty="0"/>
              <a:t>10 patients were referred for adjuvant radiotherapy.</a:t>
            </a:r>
          </a:p>
          <a:p>
            <a:pPr lvl="1"/>
            <a:r>
              <a:rPr lang="en-GB" dirty="0"/>
              <a:t>11 patients not discussed at MDT had a WLE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87BB-3A18-42D2-9CE2-99E5245F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8053F-228C-4C9F-9E4D-631937438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r>
              <a:rPr lang="en-GB" b="1" dirty="0"/>
              <a:t>173 (38%) patients died of non-SCC related causes during the 5 year follow up period</a:t>
            </a:r>
          </a:p>
          <a:p>
            <a:r>
              <a:rPr lang="en-GB" b="1" dirty="0"/>
              <a:t>12 </a:t>
            </a:r>
            <a:r>
              <a:rPr lang="en-GB" dirty="0"/>
              <a:t>patients developed local recurrence of which 2 subsequently developed metastases. </a:t>
            </a:r>
          </a:p>
          <a:p>
            <a:r>
              <a:rPr lang="en-GB" b="1" dirty="0"/>
              <a:t>Overall 9 (2%) </a:t>
            </a:r>
            <a:r>
              <a:rPr lang="en-GB" dirty="0"/>
              <a:t>patients developed metastatic SCC, of which 8 died (average 2.1 years following original diagnosis). </a:t>
            </a: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97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595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SCC MDT Service Evaluation</vt:lpstr>
      <vt:lpstr>Purpose</vt:lpstr>
      <vt:lpstr>Method </vt:lpstr>
      <vt:lpstr>PowerPoint Presentation</vt:lpstr>
      <vt:lpstr>PowerPoint Presentation</vt:lpstr>
      <vt:lpstr>Immunosuppressed</vt:lpstr>
      <vt:lpstr>High risk features</vt:lpstr>
      <vt:lpstr>MDT decisions</vt:lpstr>
      <vt:lpstr>Outcomes</vt:lpstr>
      <vt:lpstr>Metastasis</vt:lpstr>
      <vt:lpstr>Conclusion</vt:lpstr>
    </vt:vector>
  </TitlesOfParts>
  <Company>RDEFT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SCC MDT Service Evaluation</dc:title>
  <dc:creator>browna</dc:creator>
  <cp:lastModifiedBy>Alistair Brown</cp:lastModifiedBy>
  <cp:revision>20</cp:revision>
  <dcterms:created xsi:type="dcterms:W3CDTF">2019-04-25T13:51:52Z</dcterms:created>
  <dcterms:modified xsi:type="dcterms:W3CDTF">2019-05-08T19:44:54Z</dcterms:modified>
</cp:coreProperties>
</file>